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9" r:id="rId5"/>
    <p:sldId id="258" r:id="rId6"/>
    <p:sldId id="260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9E24-8470-8B70-FB66-BF418A719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B0A21-8E91-7029-42FB-36E5F1FD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87155-00A3-285F-B753-A862F88F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15FC-81DD-4297-898E-4F06805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0D2B-DAA3-9C07-2719-8290993B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0C7D-0281-69B1-8B56-E9529EB0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067E7-B601-8833-1D6D-C4D5A862C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92E1-6BA6-A119-6742-3DCB9A84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BD48-FB55-3E04-FF6C-8E74DE37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9104-F080-6362-FE01-621E3559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6224D-E2CE-AF25-74FB-6700C9CCC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246CB-E4C6-0090-DFD8-664CBBE08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BD7F-BC27-D793-D748-2CB3ECFC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D34-283B-E2C7-ADA8-F5937744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2592F-E19E-B8E8-DCAD-043B1E3D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9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74B-96C0-FB89-7471-FF4D6F38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D8E7-FDE3-006A-CCAF-F7980043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2789-E69C-D1C4-26C2-6083E9CC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F61A-BE66-FA6B-3CB6-D5D57F58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AF811-7542-FBC9-8686-E36BE567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286E-9F6C-E77A-43A3-14840830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CABD0-936F-461B-E232-0D48CE96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BE8D-02D5-3024-C74F-44B125F8C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15E2-E204-A640-D0A5-2CF92698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58DB3-A032-7C74-F5FE-8B5C237D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4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701B-4F01-3708-31D8-704533FC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C78E-5160-7289-3B06-DC1325293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C6B56-D9A0-CD3F-EBDE-80A9CB42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222F-005A-A6DC-1AE2-26CAD890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2A090-EEB8-815B-5DAB-452B4F43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AE3EE-5634-C627-3876-72631B63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754D-47E0-4057-1E8C-1D8E7BE6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31F3B-6EDD-A461-4D75-DA267A62B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FAC48-BC19-8935-C2F3-3AABEA93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5BE25-0D5C-D0BA-445A-02D95EE0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BFDC8-F31E-4A4B-A2AF-27C5BE9F7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CE537-F16F-AD5C-3DFF-46202662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F465D-FF39-A488-9BD9-EE5D74A4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34CF2-3B4C-28A9-2781-06D14AD7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4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1017-6934-08A7-891D-F43D0C19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E1552-D6BA-EF8A-D65B-C3B0A378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F7056-014E-18AE-D738-F3735D2A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02DC5-4178-79F7-B5CD-24B219F6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05917-FC71-DC5C-4706-D364078B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B5EAE-85E0-D97D-D699-D87DE660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01A72-0145-6662-408F-BD79BB6A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9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0981-47B9-D0E7-A8F6-537E3BF1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D5B3-3708-0ED5-53EA-83716C1C7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813D5-B638-4A8B-9F13-98DBE0FF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E33DA-F730-2BC4-B85F-936E79D4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C0679-311F-1223-91C5-9479279D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4DA5A-2856-1FF5-DAF3-264B5E99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4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EB4D-08E8-E396-6724-C33FC95C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E2589D-34BA-B814-3D99-A0F0EB841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1DACA-D792-2F52-3A78-C2BDB11F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89C6A-F5B7-B51E-913E-79197162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B6A0-C999-0975-0422-A1C7E789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039C3-2CA4-4716-691F-9E7C8172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3503B-59DE-6152-65E5-0FB59196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9059-E5DD-E267-8D40-C50C7666D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BF0F6-93D3-ACEF-B1A7-4E3100681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01B95-F71A-4056-88BE-70214B9023AB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B8D-3D0F-191F-9959-67044516F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D303D-E933-7596-D1D1-830CAF87B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A5111295-F892-7986-CA3C-947F89829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308BE-D74D-2D24-B03C-FD2C25895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Course Project Two: Design a Secure Network with Packet Tracer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DF9DF-4B6B-1491-AFC7-C000B6E04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Class: CS 4220, T-TH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By:  Rafael Rojero,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       Abe Anderson,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       Mingma Sherpa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D385D0-4D5D-1773-DD03-A74C36D4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IP Addressing, HIPAA Compliance &amp; Final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B3CC-028E-73A6-A3AF-8B52AB13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5"/>
            <a:ext cx="5064191" cy="6044181"/>
          </a:xfrm>
          <a:noFill/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IP Addressing &amp; Subnetting: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Used 172.16.0.0/12 private hospital range</a:t>
            </a:r>
          </a:p>
          <a:p>
            <a:r>
              <a:rPr lang="en-US" sz="1600" dirty="0">
                <a:solidFill>
                  <a:schemeClr val="bg1"/>
                </a:solidFill>
              </a:rPr>
              <a:t>Each department assigned its own subnet + VLAN</a:t>
            </a:r>
          </a:p>
          <a:p>
            <a:r>
              <a:rPr lang="en-US" sz="1600" dirty="0">
                <a:solidFill>
                  <a:schemeClr val="bg1"/>
                </a:solidFill>
              </a:rPr>
              <a:t>Gateways standardized on .1Server Farm isolated on VLAN 200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HIPAA Compliance: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PHI isolated in secure VLANs (Med Records, Server Farm)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AES-256 encrypted HIPAA Database </a:t>
            </a:r>
            <a:r>
              <a:rPr lang="en-US" sz="1600" dirty="0" err="1">
                <a:solidFill>
                  <a:schemeClr val="bg1"/>
                </a:solidFill>
              </a:rPr>
              <a:t>ClusterTLS</a:t>
            </a:r>
            <a:r>
              <a:rPr lang="en-US" sz="1600" dirty="0">
                <a:solidFill>
                  <a:schemeClr val="bg1"/>
                </a:solidFill>
              </a:rPr>
              <a:t>/HTTPS for EMR access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RADIUS + WPA3-Enterprise for Staff Wi-Fi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SIEM audit logging &amp; monitoring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Guest Wi-Fi isolated from internal network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Summary: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Complete enterprise-level hospital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Physical + logical design shown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Secure, segmented, scalable, HIPAA-compliant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Built fully in Packet Tracer following all project requirements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43772696-E396-E47A-291B-9DF8BE99E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411" y="3250816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54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ED87-1859-B82B-F337-A863610D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Thank you!</a:t>
            </a:r>
          </a:p>
        </p:txBody>
      </p:sp>
      <p:pic>
        <p:nvPicPr>
          <p:cNvPr id="4" name="Picture 3" descr="A close-up of a server room&#10;&#10;AI-generated content may be incorrect.">
            <a:extLst>
              <a:ext uri="{FF2B5EF4-FFF2-40B4-BE49-F238E27FC236}">
                <a16:creationId xmlns:a16="http://schemas.microsoft.com/office/drawing/2014/main" id="{FB70DDAF-EF78-20E9-CDFF-4D9973F3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245" b="1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9508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0BDFCF-0207-1AA5-2858-F5068B02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7625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611ED2-EA79-F41A-2334-54D3D825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0077-193A-688F-941F-09A9C9ED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699" y="4072400"/>
            <a:ext cx="6570105" cy="2592561"/>
          </a:xfrm>
          <a:noFill/>
        </p:spPr>
        <p:txBody>
          <a:bodyPr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Course Project Two, we designed a secure hospital network in Packet Tracer. The design includes the full hospital layout, VLANs, subnetting, wireless, the server farm, and all the security and HIPAA protections the project asked for.</a:t>
            </a:r>
          </a:p>
        </p:txBody>
      </p:sp>
    </p:spTree>
    <p:extLst>
      <p:ext uri="{BB962C8B-B14F-4D97-AF65-F5344CB8AC3E}">
        <p14:creationId xmlns:p14="http://schemas.microsoft.com/office/powerpoint/2010/main" val="12428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C22095-B7AD-3015-83F4-84B32284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5" r="1" b="27415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3885C-D00E-DFAF-8E52-5270FD8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Project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A53F-104F-E2D9-F4F0-C4A9BCC43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The project required me to build a secure hospital network in Packet Tracer that included: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full physical layout of all hospital departments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Logical design with VLANs and subnetting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Secure wireless for staff and guest access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complete server farm with backups and authentication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HIPAA protections for patient data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Firewalls, routing, and overall network security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I used these requirements as my checklist while building the design.</a:t>
            </a:r>
          </a:p>
        </p:txBody>
      </p:sp>
    </p:spTree>
    <p:extLst>
      <p:ext uri="{BB962C8B-B14F-4D97-AF65-F5344CB8AC3E}">
        <p14:creationId xmlns:p14="http://schemas.microsoft.com/office/powerpoint/2010/main" val="372403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8C9A0F-8B06-F22C-BFBA-A6FD0ED8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34" y="3685684"/>
            <a:ext cx="3514345" cy="2129586"/>
          </a:xfrm>
          <a:noFill/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Physical &amp; Logical Network Design: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FA3B4-432B-0782-B762-680F1DEC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" y="317579"/>
            <a:ext cx="10632939" cy="31114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F993-1BC9-9634-34E2-3C3ED6E92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550" y="3679710"/>
            <a:ext cx="7314866" cy="2129599"/>
          </a:xfrm>
          <a:noFill/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One integrated diagram showing both physical layout and logical configuration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Departments grouped physically (ER, Radiology, Lab, Patient Rooms, Billing, Medical Records, Admin/HR, IT)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Core network at the top: ISP → Firewall → Router → Core Switch</a:t>
            </a:r>
          </a:p>
          <a:p>
            <a:r>
              <a:rPr lang="en-US" sz="1600" dirty="0">
                <a:solidFill>
                  <a:schemeClr val="bg1"/>
                </a:solidFill>
              </a:rPr>
              <a:t>VLAN segmentation, subnetting, gateways, and security controls shown as annotations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Server Farm physically isolated with EMR, PACS, DNS, DHCP, RADIUS, Backup, and HIPAA Database Cluster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Wireless networks separated for guest and staff</a:t>
            </a:r>
          </a:p>
          <a:p>
            <a:r>
              <a:rPr lang="en-US" sz="1600" dirty="0">
                <a:solidFill>
                  <a:schemeClr val="bg1"/>
                </a:solidFill>
              </a:rPr>
              <a:t>HIPAA-required encryption and ACLs marked directly on the map</a:t>
            </a:r>
          </a:p>
        </p:txBody>
      </p:sp>
    </p:spTree>
    <p:extLst>
      <p:ext uri="{BB962C8B-B14F-4D97-AF65-F5344CB8AC3E}">
        <p14:creationId xmlns:p14="http://schemas.microsoft.com/office/powerpoint/2010/main" val="186319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A85CE-E21F-5371-02CC-A3312AF7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IP Addressing &amp; Subnetting: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36C0-4C19-8FAB-7F4D-3341CF7DD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29000"/>
            <a:ext cx="5563083" cy="2828892"/>
          </a:xfrm>
          <a:noFill/>
        </p:spPr>
        <p:txBody>
          <a:bodyPr anchor="t"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Base range: 172.16.0.0 /12, assigned to hospital.</a:t>
            </a:r>
          </a:p>
          <a:p>
            <a:r>
              <a:rPr lang="en-US" sz="1400">
                <a:solidFill>
                  <a:schemeClr val="bg1"/>
                </a:solidFill>
              </a:rPr>
              <a:t>Subnets created per department, each department = its own VLAN.</a:t>
            </a:r>
          </a:p>
          <a:p>
            <a:r>
              <a:rPr lang="en-US" sz="1400">
                <a:solidFill>
                  <a:schemeClr val="bg1"/>
                </a:solidFill>
              </a:rPr>
              <a:t>Gateways assigned on .1 for consistency.</a:t>
            </a:r>
          </a:p>
          <a:p>
            <a:r>
              <a:rPr lang="en-US" sz="1400">
                <a:solidFill>
                  <a:schemeClr val="bg1"/>
                </a:solidFill>
              </a:rPr>
              <a:t>Ranges sized for number of users in each area.</a:t>
            </a:r>
          </a:p>
          <a:p>
            <a:r>
              <a:rPr lang="en-US" sz="1400">
                <a:solidFill>
                  <a:schemeClr val="bg1"/>
                </a:solidFill>
              </a:rPr>
              <a:t>PHI networks separated from general networks.</a:t>
            </a:r>
          </a:p>
          <a:p>
            <a:r>
              <a:rPr lang="en-US" sz="1400">
                <a:solidFill>
                  <a:schemeClr val="bg1"/>
                </a:solidFill>
              </a:rPr>
              <a:t>Wireless split into Guest &amp; Staff. </a:t>
            </a:r>
          </a:p>
          <a:p>
            <a:r>
              <a:rPr lang="en-US" sz="1400">
                <a:solidFill>
                  <a:schemeClr val="bg1"/>
                </a:solidFill>
              </a:rPr>
              <a:t>VLANsServer Farm placed on dedicated secured subnets.</a:t>
            </a:r>
          </a:p>
          <a:p>
            <a:r>
              <a:rPr lang="en-US" sz="1400">
                <a:solidFill>
                  <a:schemeClr val="bg1"/>
                </a:solidFill>
              </a:rPr>
              <a:t>Public IP: 203.0.113.1, for ISP/firewall NAT.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9967F-62DC-D88E-50DC-0994DB4A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55" y="1102132"/>
            <a:ext cx="4134103" cy="468453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1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2DE47-B4E9-4478-641A-DF733EA7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Department Subnets</a:t>
            </a:r>
          </a:p>
        </p:txBody>
      </p:sp>
      <p:pic>
        <p:nvPicPr>
          <p:cNvPr id="5" name="Picture 4" descr="A computer screen shot of a computer network&#10;&#10;AI-generated content may be incorrect.">
            <a:extLst>
              <a:ext uri="{FF2B5EF4-FFF2-40B4-BE49-F238E27FC236}">
                <a16:creationId xmlns:a16="http://schemas.microsoft.com/office/drawing/2014/main" id="{A9D4921C-BB8D-807F-2C3A-E69A85B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91" y="617779"/>
            <a:ext cx="10124801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1E433-6119-49EE-B8F3-59756B95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0113" y="4112675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Billing, Medical Records, Admin/HR, and IT each get isolated VLANs</a:t>
            </a:r>
          </a:p>
          <a:p>
            <a:r>
              <a:rPr lang="en-US" sz="1500" dirty="0">
                <a:solidFill>
                  <a:schemeClr val="bg1"/>
                </a:solidFill>
              </a:rPr>
              <a:t>IP ranges continue the same structure for consistency</a:t>
            </a:r>
          </a:p>
          <a:p>
            <a:r>
              <a:rPr lang="en-US" sz="1500" dirty="0">
                <a:solidFill>
                  <a:schemeClr val="bg1"/>
                </a:solidFill>
              </a:rPr>
              <a:t>PHI-heavy departments get additional isolation + encryption</a:t>
            </a:r>
          </a:p>
          <a:p>
            <a:r>
              <a:rPr lang="en-US" sz="1500" dirty="0">
                <a:solidFill>
                  <a:schemeClr val="bg1"/>
                </a:solidFill>
              </a:rPr>
              <a:t>Printers assigned to same VLAN as their department</a:t>
            </a:r>
          </a:p>
          <a:p>
            <a:r>
              <a:rPr lang="en-US" sz="1500" dirty="0">
                <a:solidFill>
                  <a:schemeClr val="bg1"/>
                </a:solidFill>
              </a:rPr>
              <a:t>Supports HIPAA by keeping data flows separated</a:t>
            </a:r>
          </a:p>
        </p:txBody>
      </p:sp>
    </p:spTree>
    <p:extLst>
      <p:ext uri="{BB962C8B-B14F-4D97-AF65-F5344CB8AC3E}">
        <p14:creationId xmlns:p14="http://schemas.microsoft.com/office/powerpoint/2010/main" val="246668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7D472E-143F-5F2B-A628-F5EB113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Wireless Network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6178-F2E6-CA3A-6F1B-5AA1F08B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1" y="852071"/>
            <a:ext cx="5251275" cy="2321430"/>
          </a:xfrm>
          <a:noFill/>
        </p:spPr>
        <p:txBody>
          <a:bodyPr anchor="t">
            <a:norm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Two wireless networks: Staff Wi-Fi (Doctors/Nurses) and Guest Wi-Fi.</a:t>
            </a:r>
          </a:p>
          <a:p>
            <a:r>
              <a:rPr lang="en-US" sz="1500" dirty="0">
                <a:solidFill>
                  <a:schemeClr val="bg1"/>
                </a:solidFill>
              </a:rPr>
              <a:t>Staff Wi-Fi uses WPA3-Enterprise (RADIUS).</a:t>
            </a:r>
          </a:p>
          <a:p>
            <a:r>
              <a:rPr lang="en-US" sz="1500" dirty="0">
                <a:solidFill>
                  <a:schemeClr val="bg1"/>
                </a:solidFill>
              </a:rPr>
              <a:t>Guest Wi-Fi isolated on its own VLAN (Internet-only).</a:t>
            </a:r>
          </a:p>
          <a:p>
            <a:r>
              <a:rPr lang="en-US" sz="1500" dirty="0">
                <a:solidFill>
                  <a:schemeClr val="bg1"/>
                </a:solidFill>
              </a:rPr>
              <a:t>Firewall blocks guest access to internal VLANs.</a:t>
            </a:r>
          </a:p>
          <a:p>
            <a:r>
              <a:rPr lang="en-US" sz="1500" dirty="0">
                <a:solidFill>
                  <a:schemeClr val="bg1"/>
                </a:solidFill>
              </a:rPr>
              <a:t>Staff Wi-Fi allowed to access PHI systems with encryption.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43EBD-6A74-109C-1A95-236F8A24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91" y="3366281"/>
            <a:ext cx="5333454" cy="248894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291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61A0C6-637E-56CF-8F5D-5AC900B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Server Farm &amp; Secure Services: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4801-9619-E36B-930E-ED7E9652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EMR Server (PHI access, HTTPS/TLS required)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PACS Imaging Server (Radiology storage)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DNS/DHCP Servers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RADIUS Server (WPA3-Enterprise)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Backup Server (Encrypted AES-256 backups)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Syslog/SIEM Server (audit logs for HIPAA)HIPAA Database Cluster (AES-256 encrypted data at rest)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All servers connected to Server Farm Switch (VLAN 200) with restricted access.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3AEE503-00C2-D259-AE56-22F10B70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6" y="3916567"/>
            <a:ext cx="10843065" cy="2358365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5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E0327B-B20C-94BA-59F5-59CC0F39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6" y="316278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Security Architecture &amp; HIPAA Protections: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DF17-DE12-313C-99A7-1C7F467C8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638" y="276787"/>
            <a:ext cx="5064191" cy="2096769"/>
          </a:xfrm>
          <a:noFill/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Perimeter firewall filters traffic in/out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ACLs restrict VLANs from accessing PHI networks</a:t>
            </a:r>
          </a:p>
          <a:p>
            <a:r>
              <a:rPr lang="en-US" sz="1600" dirty="0">
                <a:solidFill>
                  <a:schemeClr val="bg1"/>
                </a:solidFill>
              </a:rPr>
              <a:t>VLAN segmentation for every department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IDS/IPS monitors abnormal activity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Data encrypted at rest (AES-256) &amp; in transit (HTTPS/TLS)</a:t>
            </a:r>
          </a:p>
          <a:p>
            <a:r>
              <a:rPr lang="en-US" sz="1600" dirty="0">
                <a:solidFill>
                  <a:schemeClr val="bg1"/>
                </a:solidFill>
              </a:rPr>
              <a:t>Syslog/SIEM for HIPAA audit logging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RADIUS authentication for staff Wi-Fi</a:t>
            </a:r>
          </a:p>
          <a:p>
            <a:r>
              <a:rPr lang="en-US" sz="1600" dirty="0">
                <a:solidFill>
                  <a:schemeClr val="bg1"/>
                </a:solidFill>
              </a:rPr>
              <a:t>Guest Wi-Fi isolated from internal network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DA1C62-AE77-0EED-192D-21A1285B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352904"/>
            <a:ext cx="10843065" cy="233125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587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681</Words>
  <Application>Microsoft Macintosh PowerPoint</Application>
  <PresentationFormat>Widescreen</PresentationFormat>
  <Paragraphs>79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Course Project Two: Design a Secure Network with Packet Tracer</vt:lpstr>
      <vt:lpstr>Introduction:</vt:lpstr>
      <vt:lpstr>Project Requirements:</vt:lpstr>
      <vt:lpstr>Physical &amp; Logical Network Design:</vt:lpstr>
      <vt:lpstr>IP Addressing &amp; Subnetting:</vt:lpstr>
      <vt:lpstr>Department Subnets</vt:lpstr>
      <vt:lpstr>Wireless Network Design:</vt:lpstr>
      <vt:lpstr>Server Farm &amp; Secure Services:</vt:lpstr>
      <vt:lpstr>Security Architecture &amp; HIPAA Protections:</vt:lpstr>
      <vt:lpstr>IP Addressing, HIPAA Compliance &amp; Final Summary: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Rojero</dc:creator>
  <cp:lastModifiedBy>Mingma Sherpa</cp:lastModifiedBy>
  <cp:revision>3</cp:revision>
  <dcterms:created xsi:type="dcterms:W3CDTF">2025-11-18T03:51:31Z</dcterms:created>
  <dcterms:modified xsi:type="dcterms:W3CDTF">2025-11-18T18:58:10Z</dcterms:modified>
</cp:coreProperties>
</file>